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0" r:id="rId10"/>
    <p:sldId id="268" r:id="rId11"/>
    <p:sldId id="267" r:id="rId12"/>
    <p:sldId id="276" r:id="rId13"/>
    <p:sldId id="275" r:id="rId14"/>
    <p:sldId id="274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03"/>
  </p:normalViewPr>
  <p:slideViewPr>
    <p:cSldViewPr snapToGrid="0">
      <p:cViewPr varScale="1">
        <p:scale>
          <a:sx n="105" d="100"/>
          <a:sy n="105" d="100"/>
        </p:scale>
        <p:origin x="8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4EB403BB-F245-284A-8708-49024B83CD07}"/>
    <pc:docChg chg="modSld">
      <pc:chgData name="Zrinka Jurčević" userId="0b24b88d-47f3-4db2-ad81-ac8a28adbcb8" providerId="ADAL" clId="{4EB403BB-F245-284A-8708-49024B83CD07}" dt="2021-05-09T17:47:27.035" v="0" actId="1076"/>
      <pc:docMkLst>
        <pc:docMk/>
      </pc:docMkLst>
      <pc:sldChg chg="modSp mod">
        <pc:chgData name="Zrinka Jurčević" userId="0b24b88d-47f3-4db2-ad81-ac8a28adbcb8" providerId="ADAL" clId="{4EB403BB-F245-284A-8708-49024B83CD07}" dt="2021-05-09T17:47:27.035" v="0" actId="1076"/>
        <pc:sldMkLst>
          <pc:docMk/>
          <pc:sldMk cId="2415854040" sldId="271"/>
        </pc:sldMkLst>
        <pc:spChg chg="mod">
          <ac:chgData name="Zrinka Jurčević" userId="0b24b88d-47f3-4db2-ad81-ac8a28adbcb8" providerId="ADAL" clId="{4EB403BB-F245-284A-8708-49024B83CD07}" dt="2021-05-09T17:47:27.035" v="0" actId="1076"/>
          <ac:spMkLst>
            <pc:docMk/>
            <pc:sldMk cId="2415854040" sldId="271"/>
            <ac:spMk id="19" creationId="{EE25ED45-FAA1-2247-A3C7-AB32E1B8FB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hyperlink" Target="https://www.e-sfera.hr/dodatni-digitalni-sadrzaji/74ce6c16-1e06-4d7f-bf68-c2c1ce95cc6c/" TargetMode="External"/><Relationship Id="rId10" Type="http://schemas.openxmlformats.org/officeDocument/2006/relationships/image" Target="../media/image29.png"/><Relationship Id="rId4" Type="http://schemas.openxmlformats.org/officeDocument/2006/relationships/image" Target="../media/image12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25156" y="146918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42" y="523558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896905" y="2075870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AC36BB-0E80-AB4A-868E-6471BAAAF2D7}"/>
              </a:ext>
            </a:extLst>
          </p:cNvPr>
          <p:cNvSpPr txBox="1"/>
          <p:nvPr/>
        </p:nvSpPr>
        <p:spPr>
          <a:xfrm>
            <a:off x="8813160" y="3125497"/>
            <a:ext cx="1755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402B3D-25AF-294D-8B4F-7C7E60B6CAA2}"/>
              </a:ext>
            </a:extLst>
          </p:cNvPr>
          <p:cNvSpPr/>
          <p:nvPr/>
        </p:nvSpPr>
        <p:spPr>
          <a:xfrm>
            <a:off x="253796" y="1437192"/>
            <a:ext cx="70126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Kamo</a:t>
            </a:r>
            <a:r>
              <a:rPr lang="en-US" sz="2800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god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išao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diviti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pomislim</a:t>
            </a:r>
            <a:r>
              <a:rPr lang="en-US" sz="2800" dirty="0">
                <a:solidFill>
                  <a:srgbClr val="FF0000"/>
                </a:solidFill>
                <a:latin typeface="Caveat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kao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 da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čemu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mislim</a:t>
            </a:r>
            <a:r>
              <a:rPr lang="en-US" sz="2800" dirty="0">
                <a:solidFill>
                  <a:srgbClr val="FF0000"/>
                </a:solidFill>
                <a:latin typeface="Caveat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frizuri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plovidbi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razmišljati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kad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dođe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vrijeme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kad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povoljan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vjetar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kad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poklopi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94D414-CC40-F34D-B54C-96B139D7FE1B}"/>
              </a:ext>
            </a:extLst>
          </p:cNvPr>
          <p:cNvSpPr/>
          <p:nvPr/>
        </p:nvSpPr>
        <p:spPr>
          <a:xfrm>
            <a:off x="2462784" y="327122"/>
            <a:ext cx="8668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načinskim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vremenskim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4FDC18-8B32-7D4A-834E-5B8AFEDB82EF}"/>
              </a:ext>
            </a:extLst>
          </p:cNvPr>
          <p:cNvSpPr txBox="1"/>
          <p:nvPr/>
        </p:nvSpPr>
        <p:spPr>
          <a:xfrm>
            <a:off x="3775331" y="5391735"/>
            <a:ext cx="2065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nabrajanje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C2D778-3679-E94E-BBCE-3D4D811DA828}"/>
              </a:ext>
            </a:extLst>
          </p:cNvPr>
          <p:cNvSpPr txBox="1"/>
          <p:nvPr/>
        </p:nvSpPr>
        <p:spPr>
          <a:xfrm>
            <a:off x="3760113" y="3704913"/>
            <a:ext cx="2079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umetnuta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A3BDDD-BE1F-CA48-8B85-C60B2625496E}"/>
              </a:ext>
            </a:extLst>
          </p:cNvPr>
          <p:cNvSpPr txBox="1"/>
          <p:nvPr/>
        </p:nvSpPr>
        <p:spPr>
          <a:xfrm>
            <a:off x="3760114" y="2106648"/>
            <a:ext cx="1597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inverzija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  <p:bldP spid="9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3212E7F8-4F0E-794A-8DF7-F33B04030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41" y="1452621"/>
            <a:ext cx="6170226" cy="43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92710" y="1394903"/>
            <a:ext cx="3449013" cy="340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249" y="514253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9035876" y="2828765"/>
            <a:ext cx="1701633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304551-0F8B-2045-9039-6000BD919007}"/>
              </a:ext>
            </a:extLst>
          </p:cNvPr>
          <p:cNvSpPr txBox="1"/>
          <p:nvPr/>
        </p:nvSpPr>
        <p:spPr>
          <a:xfrm>
            <a:off x="2458559" y="337351"/>
            <a:ext cx="8887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 pomoću grafičkoga organizatora ponovi mjesne, vremenske </a:t>
            </a:r>
            <a:r>
              <a:rPr lang="en-US" sz="2800" dirty="0"/>
              <a:t>i</a:t>
            </a:r>
            <a:r>
              <a:rPr lang="en-HR" sz="2800" dirty="0"/>
              <a:t> načinske rečenice.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723414" y="183217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657630" y="1535159"/>
            <a:ext cx="3282120" cy="324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182" y="522657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981317" y="2767786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Alarm clock with solid fill">
            <a:extLst>
              <a:ext uri="{FF2B5EF4-FFF2-40B4-BE49-F238E27FC236}">
                <a16:creationId xmlns:a16="http://schemas.microsoft.com/office/drawing/2014/main" id="{82A8E489-5659-8F43-A41B-648FF14784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4604" y="1035698"/>
            <a:ext cx="704489" cy="7044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9B8C5F-483B-3447-815C-2A75C82B7BE4}"/>
              </a:ext>
            </a:extLst>
          </p:cNvPr>
          <p:cNvSpPr txBox="1"/>
          <p:nvPr/>
        </p:nvSpPr>
        <p:spPr>
          <a:xfrm>
            <a:off x="1092919" y="616839"/>
            <a:ext cx="82820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 sljedećim rečenicama podcrtaj priložnu surečenicu </a:t>
            </a:r>
            <a:r>
              <a:rPr lang="en-US" sz="2800" dirty="0"/>
              <a:t>i</a:t>
            </a:r>
            <a:r>
              <a:rPr lang="en-HR" sz="2800" dirty="0"/>
              <a:t> odredi vrstu.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A5C7E3-AFAB-E34C-954E-4C0A56B64570}"/>
              </a:ext>
            </a:extLst>
          </p:cNvPr>
          <p:cNvSpPr txBox="1"/>
          <p:nvPr/>
        </p:nvSpPr>
        <p:spPr>
          <a:xfrm>
            <a:off x="309489" y="1626978"/>
            <a:ext cx="6183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dirty="0"/>
              <a:t>Otkako je otišao u Irsku, čujemo se često.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468E37-AC0F-BE4C-9C18-0CD542E205AD}"/>
              </a:ext>
            </a:extLst>
          </p:cNvPr>
          <p:cNvCxnSpPr/>
          <p:nvPr/>
        </p:nvCxnSpPr>
        <p:spPr>
          <a:xfrm>
            <a:off x="6674626" y="2053883"/>
            <a:ext cx="208954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2FFCAC9-1523-844E-885C-CBB213AF198F}"/>
              </a:ext>
            </a:extLst>
          </p:cNvPr>
          <p:cNvSpPr txBox="1"/>
          <p:nvPr/>
        </p:nvSpPr>
        <p:spPr>
          <a:xfrm>
            <a:off x="309489" y="2409982"/>
            <a:ext cx="3973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dirty="0"/>
              <a:t>Radili smo kako smo znali.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B834A9-6C5A-AA4B-A81C-8A9C208F63AD}"/>
              </a:ext>
            </a:extLst>
          </p:cNvPr>
          <p:cNvSpPr txBox="1"/>
          <p:nvPr/>
        </p:nvSpPr>
        <p:spPr>
          <a:xfrm>
            <a:off x="296431" y="3011763"/>
            <a:ext cx="54459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dirty="0"/>
              <a:t>Prostiru se, gdje su nekad kuće bile, </a:t>
            </a:r>
          </a:p>
          <a:p>
            <a:r>
              <a:rPr lang="en-HR" sz="2800" dirty="0"/>
              <a:t>prostrane poljane.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15DB3E-8770-4942-AAA2-09AC57048662}"/>
              </a:ext>
            </a:extLst>
          </p:cNvPr>
          <p:cNvCxnSpPr/>
          <p:nvPr/>
        </p:nvCxnSpPr>
        <p:spPr>
          <a:xfrm>
            <a:off x="4597193" y="3965870"/>
            <a:ext cx="208954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77BC135-8BD5-D84C-9B63-97EC6633EC8D}"/>
              </a:ext>
            </a:extLst>
          </p:cNvPr>
          <p:cNvCxnSpPr/>
          <p:nvPr/>
        </p:nvCxnSpPr>
        <p:spPr>
          <a:xfrm>
            <a:off x="5326854" y="2808720"/>
            <a:ext cx="208954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Alarm clock with solid fill">
            <a:extLst>
              <a:ext uri="{FF2B5EF4-FFF2-40B4-BE49-F238E27FC236}">
                <a16:creationId xmlns:a16="http://schemas.microsoft.com/office/drawing/2014/main" id="{CBBE8A37-C575-A24D-9EEC-E01E10113D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4603" y="4044431"/>
            <a:ext cx="704489" cy="70448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890ADE-A256-6E44-BC7A-763EE1EE384F}"/>
              </a:ext>
            </a:extLst>
          </p:cNvPr>
          <p:cNvSpPr txBox="1"/>
          <p:nvPr/>
        </p:nvSpPr>
        <p:spPr>
          <a:xfrm>
            <a:off x="183074" y="5132420"/>
            <a:ext cx="8359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recrtaj netočno. Rečenica je točno – netočno napisana.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BC4538-E8D4-A94E-89E7-3549C40900C2}"/>
              </a:ext>
            </a:extLst>
          </p:cNvPr>
          <p:cNvSpPr txBox="1"/>
          <p:nvPr/>
        </p:nvSpPr>
        <p:spPr>
          <a:xfrm>
            <a:off x="971704" y="4280897"/>
            <a:ext cx="7071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i="1" dirty="0"/>
              <a:t>Dok sam počela učiti, poslala sam Lovri poruku.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6FF6E61-BAF4-D943-B89F-EB3DB97601F7}"/>
              </a:ext>
            </a:extLst>
          </p:cNvPr>
          <p:cNvCxnSpPr/>
          <p:nvPr/>
        </p:nvCxnSpPr>
        <p:spPr>
          <a:xfrm>
            <a:off x="1974615" y="2933202"/>
            <a:ext cx="208954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622CEED-EF74-8C4F-AAAC-59256542D044}"/>
              </a:ext>
            </a:extLst>
          </p:cNvPr>
          <p:cNvCxnSpPr>
            <a:cxnSpLocks/>
          </p:cNvCxnSpPr>
          <p:nvPr/>
        </p:nvCxnSpPr>
        <p:spPr>
          <a:xfrm>
            <a:off x="431355" y="2114681"/>
            <a:ext cx="3337358" cy="68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A6E6DB0-3D41-9D4D-B636-E680A412D46F}"/>
              </a:ext>
            </a:extLst>
          </p:cNvPr>
          <p:cNvCxnSpPr>
            <a:cxnSpLocks/>
          </p:cNvCxnSpPr>
          <p:nvPr/>
        </p:nvCxnSpPr>
        <p:spPr>
          <a:xfrm flipV="1">
            <a:off x="2100034" y="3488816"/>
            <a:ext cx="3358231" cy="7034"/>
          </a:xfrm>
          <a:prstGeom prst="line">
            <a:avLst/>
          </a:prstGeom>
          <a:ln w="28575">
            <a:solidFill>
              <a:srgbClr val="009D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BE3C417-7BB0-7546-AB37-FF6E66F6E73C}"/>
              </a:ext>
            </a:extLst>
          </p:cNvPr>
          <p:cNvSpPr txBox="1"/>
          <p:nvPr/>
        </p:nvSpPr>
        <p:spPr>
          <a:xfrm>
            <a:off x="6686739" y="1530663"/>
            <a:ext cx="1858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7030A0"/>
                </a:solidFill>
              </a:rPr>
              <a:t>vremenska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3F9082-1FD0-6540-A7E0-D07EABEFF03D}"/>
              </a:ext>
            </a:extLst>
          </p:cNvPr>
          <p:cNvSpPr txBox="1"/>
          <p:nvPr/>
        </p:nvSpPr>
        <p:spPr>
          <a:xfrm>
            <a:off x="4712578" y="3492333"/>
            <a:ext cx="1858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9DD8"/>
                </a:solidFill>
              </a:rPr>
              <a:t>vremenska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62B27F-FEC6-F840-B30E-CA1D85664165}"/>
              </a:ext>
            </a:extLst>
          </p:cNvPr>
          <p:cNvSpPr txBox="1"/>
          <p:nvPr/>
        </p:nvSpPr>
        <p:spPr>
          <a:xfrm>
            <a:off x="5442239" y="2302166"/>
            <a:ext cx="1858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načinska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F970FCA-4A91-F54B-8C8B-BC9C47413F3F}"/>
              </a:ext>
            </a:extLst>
          </p:cNvPr>
          <p:cNvCxnSpPr/>
          <p:nvPr/>
        </p:nvCxnSpPr>
        <p:spPr>
          <a:xfrm>
            <a:off x="4507415" y="5436647"/>
            <a:ext cx="819439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05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C423FA9C-60A2-0E4F-8FA0-081A49C80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3" y="407963"/>
            <a:ext cx="10522633" cy="568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9010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903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o </a:t>
            </a:r>
            <a:r>
              <a:rPr lang="hr-HR" dirty="0"/>
              <a:t>Marsu i zabilježi priložne oznake.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o </a:t>
            </a:r>
            <a:r>
              <a:rPr lang="hr-HR" dirty="0"/>
              <a:t>priložnim </a:t>
            </a:r>
            <a:r>
              <a:rPr lang="en-HR" dirty="0"/>
              <a:t>rečenicama.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Odigraj kvizove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HR" dirty="0"/>
              <a:t>ponovi priložne rečenice.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599" y="120334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zavisnosloženih rečenica.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415504"/>
            <a:ext cx="31555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Mjesna, vremenska i načinska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323671"/>
            <a:ext cx="30070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priložne</a:t>
            </a:r>
            <a:r>
              <a:rPr lang="en-US" sz="2800" dirty="0"/>
              <a:t> </a:t>
            </a:r>
            <a:r>
              <a:rPr lang="en-US" sz="2800" dirty="0" err="1"/>
              <a:t>oznake</a:t>
            </a:r>
            <a:r>
              <a:rPr lang="en-US" sz="2800" dirty="0"/>
              <a:t>? </a:t>
            </a:r>
            <a:r>
              <a:rPr lang="en-US" sz="2800" dirty="0" err="1"/>
              <a:t>Koje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vrste</a:t>
            </a:r>
            <a:r>
              <a:rPr lang="en-US" sz="2800" dirty="0"/>
              <a:t> </a:t>
            </a:r>
            <a:r>
              <a:rPr lang="en-US" sz="2800" dirty="0" err="1"/>
              <a:t>priložnih</a:t>
            </a:r>
            <a:r>
              <a:rPr lang="en-US" sz="2800" dirty="0"/>
              <a:t> </a:t>
            </a:r>
            <a:r>
              <a:rPr lang="en-US" sz="2800" dirty="0" err="1"/>
              <a:t>oznaka</a:t>
            </a:r>
            <a:r>
              <a:rPr lang="en-US" sz="2800" dirty="0"/>
              <a:t>? Na </a:t>
            </a:r>
            <a:r>
              <a:rPr lang="en-US" sz="2800" dirty="0" err="1"/>
              <a:t>koja</a:t>
            </a:r>
            <a:r>
              <a:rPr lang="en-US" sz="2800" dirty="0"/>
              <a:t> </a:t>
            </a:r>
            <a:r>
              <a:rPr lang="en-US" sz="2800" dirty="0" err="1"/>
              <a:t>pitanja</a:t>
            </a:r>
            <a:r>
              <a:rPr lang="en-US" sz="2800" dirty="0"/>
              <a:t> </a:t>
            </a:r>
            <a:r>
              <a:rPr lang="en-US" sz="2800" dirty="0" err="1"/>
              <a:t>odgovaraju</a:t>
            </a:r>
            <a:r>
              <a:rPr lang="en-US" sz="2800" dirty="0"/>
              <a:t> </a:t>
            </a:r>
            <a:r>
              <a:rPr lang="en-US" sz="2800" dirty="0" err="1"/>
              <a:t>priložne</a:t>
            </a:r>
            <a:r>
              <a:rPr lang="en-US" sz="2800" dirty="0"/>
              <a:t> </a:t>
            </a:r>
            <a:r>
              <a:rPr lang="en-US" sz="2800" dirty="0" err="1"/>
              <a:t>oznake</a:t>
            </a:r>
            <a:r>
              <a:rPr lang="en-US" sz="2800" dirty="0"/>
              <a:t>?</a:t>
            </a:r>
            <a:endParaRPr lang="en-HR" sz="2800" dirty="0"/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A24325AD-248D-0C4F-8E6D-9BBB269E3B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1131">
            <a:off x="1492592" y="572972"/>
            <a:ext cx="4029668" cy="571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30226734-0C95-A449-A076-E8DF7694FE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"/>
          <a:stretch/>
        </p:blipFill>
        <p:spPr>
          <a:xfrm>
            <a:off x="71420" y="1159238"/>
            <a:ext cx="7502778" cy="437393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06707" y="1308766"/>
            <a:ext cx="4578923" cy="45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90776" y="1833669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D8FE37-A75B-9742-AEF1-8AC043618BD6}"/>
              </a:ext>
            </a:extLst>
          </p:cNvPr>
          <p:cNvSpPr/>
          <p:nvPr/>
        </p:nvSpPr>
        <p:spPr>
          <a:xfrm>
            <a:off x="7936992" y="2531010"/>
            <a:ext cx="36811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Pronađi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tekstu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priložne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oznake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načina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Prepiši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bilježnicu</a:t>
            </a:r>
            <a:endParaRPr lang="en-HR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29A9B0-AE55-A944-ACD2-A23484F8328C}"/>
              </a:ext>
            </a:extLst>
          </p:cNvPr>
          <p:cNvSpPr txBox="1"/>
          <p:nvPr/>
        </p:nvSpPr>
        <p:spPr>
          <a:xfrm>
            <a:off x="5498022" y="329644"/>
            <a:ext cx="1329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7030A0"/>
                </a:solidFill>
              </a:rPr>
              <a:t>KADA?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CE2D8E-A5D0-B445-88CC-9E1FBA6B0C96}"/>
              </a:ext>
            </a:extLst>
          </p:cNvPr>
          <p:cNvSpPr txBox="1"/>
          <p:nvPr/>
        </p:nvSpPr>
        <p:spPr>
          <a:xfrm>
            <a:off x="7272243" y="524342"/>
            <a:ext cx="1329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C00000"/>
                </a:solidFill>
              </a:rPr>
              <a:t>KAKO?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7775DC-D9A3-8E4C-853B-354736929BB2}"/>
              </a:ext>
            </a:extLst>
          </p:cNvPr>
          <p:cNvSpPr txBox="1"/>
          <p:nvPr/>
        </p:nvSpPr>
        <p:spPr>
          <a:xfrm>
            <a:off x="2901126" y="524322"/>
            <a:ext cx="1329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9DD8"/>
                </a:solidFill>
              </a:rPr>
              <a:t>GDJE?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E8441B21-2D14-A64C-8F8A-9E6A658AD4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58" y="2847025"/>
            <a:ext cx="6659418" cy="308495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59221" y="1353589"/>
            <a:ext cx="4187066" cy="413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301580" y="1406483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D35F05-50A2-6545-B481-8C308416E10E}"/>
              </a:ext>
            </a:extLst>
          </p:cNvPr>
          <p:cNvSpPr txBox="1"/>
          <p:nvPr/>
        </p:nvSpPr>
        <p:spPr>
          <a:xfrm>
            <a:off x="9256091" y="2162596"/>
            <a:ext cx="17963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PRILOŽNE OZNAKE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7BBAEF-C5BB-3743-8534-83039F03C261}"/>
              </a:ext>
            </a:extLst>
          </p:cNvPr>
          <p:cNvSpPr/>
          <p:nvPr/>
        </p:nvSpPr>
        <p:spPr>
          <a:xfrm>
            <a:off x="2977765" y="175757"/>
            <a:ext cx="72965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Ponovi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priložne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oznake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Postavi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odredi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priložne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oznake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67057D-16D2-F549-98FB-60669B8AA69E}"/>
              </a:ext>
            </a:extLst>
          </p:cNvPr>
          <p:cNvSpPr/>
          <p:nvPr/>
        </p:nvSpPr>
        <p:spPr>
          <a:xfrm>
            <a:off x="192836" y="1312963"/>
            <a:ext cx="6096000" cy="15901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Crni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patak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šiša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b="1" dirty="0">
                <a:solidFill>
                  <a:srgbClr val="00B0F0"/>
                </a:solidFill>
                <a:latin typeface="Caveat"/>
              </a:rPr>
              <a:t>u </a:t>
            </a:r>
            <a:r>
              <a:rPr lang="en-US" sz="2800" b="1" dirty="0" err="1">
                <a:solidFill>
                  <a:srgbClr val="00B0F0"/>
                </a:solidFill>
                <a:latin typeface="Caveat"/>
              </a:rPr>
              <a:t>salonu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spcAft>
                <a:spcPts val="800"/>
              </a:spcAft>
            </a:pPr>
            <a:r>
              <a:rPr lang="en-US" sz="2800" b="1" dirty="0">
                <a:solidFill>
                  <a:srgbClr val="7030A0"/>
                </a:solidFill>
                <a:latin typeface="Caveat"/>
              </a:rPr>
              <a:t>Za </a:t>
            </a:r>
            <a:r>
              <a:rPr lang="en-US" sz="2800" b="1" dirty="0" err="1">
                <a:solidFill>
                  <a:srgbClr val="7030A0"/>
                </a:solidFill>
                <a:latin typeface="Caveat"/>
              </a:rPr>
              <a:t>nekoliko</a:t>
            </a:r>
            <a:r>
              <a:rPr lang="en-US" sz="2800" b="1" dirty="0">
                <a:solidFill>
                  <a:srgbClr val="7030A0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Caveat"/>
              </a:rPr>
              <a:t>trenutaka</a:t>
            </a:r>
            <a:r>
              <a:rPr lang="en-US" sz="2800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bit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gotov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Ozbiljno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zabrinut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frizuru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 </a:t>
            </a:r>
            <a:endParaRPr lang="en-H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8C67FD-D1BC-E44E-A1DA-8DF81AFC6033}"/>
              </a:ext>
            </a:extLst>
          </p:cNvPr>
          <p:cNvSpPr/>
          <p:nvPr/>
        </p:nvSpPr>
        <p:spPr>
          <a:xfrm>
            <a:off x="5493017" y="1338906"/>
            <a:ext cx="2196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latin typeface="Calibri" panose="020F0502020204030204" pitchFamily="34" charset="0"/>
              </a:rPr>
              <a:t>Gdje</a:t>
            </a:r>
            <a:r>
              <a:rPr lang="en-US" sz="2800" b="1" dirty="0">
                <a:latin typeface="Calibri" panose="020F0502020204030204" pitchFamily="34" charset="0"/>
              </a:rPr>
              <a:t>?</a:t>
            </a:r>
            <a:r>
              <a:rPr lang="en-US" sz="2800" b="1" dirty="0">
                <a:solidFill>
                  <a:srgbClr val="009DD8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9DD8"/>
                </a:solidFill>
                <a:latin typeface="Calibri" panose="020F0502020204030204" pitchFamily="34" charset="0"/>
              </a:rPr>
              <a:t>mjesto</a:t>
            </a:r>
            <a:endParaRPr lang="en-HR" sz="2800" b="1" dirty="0">
              <a:solidFill>
                <a:srgbClr val="009DD8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959DED-6E70-E24F-AAD9-AFCE065EC61E}"/>
              </a:ext>
            </a:extLst>
          </p:cNvPr>
          <p:cNvSpPr/>
          <p:nvPr/>
        </p:nvSpPr>
        <p:spPr>
          <a:xfrm>
            <a:off x="5562138" y="1846442"/>
            <a:ext cx="2127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b="1" dirty="0" err="1">
                <a:solidFill>
                  <a:srgbClr val="7030A0"/>
                </a:solidFill>
                <a:latin typeface="Calibri" panose="020F0502020204030204" pitchFamily="34" charset="0"/>
              </a:rPr>
              <a:t>vrijeme</a:t>
            </a:r>
            <a:endParaRPr lang="en-HR" sz="28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CE92B6-FDE9-6447-B53B-F55FD8CD7A32}"/>
              </a:ext>
            </a:extLst>
          </p:cNvPr>
          <p:cNvSpPr/>
          <p:nvPr/>
        </p:nvSpPr>
        <p:spPr>
          <a:xfrm>
            <a:off x="5562138" y="2369662"/>
            <a:ext cx="203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način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26869A-351E-D84D-81D0-6A966C9F4907}"/>
              </a:ext>
            </a:extLst>
          </p:cNvPr>
          <p:cNvSpPr txBox="1"/>
          <p:nvPr/>
        </p:nvSpPr>
        <p:spPr>
          <a:xfrm>
            <a:off x="8584799" y="3114906"/>
            <a:ext cx="2935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mjesta, vremena, načina </a:t>
            </a:r>
            <a:r>
              <a:rPr lang="en-US" sz="2800" dirty="0"/>
              <a:t>i</a:t>
            </a:r>
            <a:r>
              <a:rPr lang="en-HR" sz="2800" dirty="0"/>
              <a:t> ostalih okolnosti gl. radnje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9" grpId="0"/>
      <p:bldP spid="11" grpId="0"/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92750" y="1396388"/>
            <a:ext cx="4369660" cy="431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6907" y="128932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B80F07-271B-C14A-A54F-C7E81E55415C}"/>
              </a:ext>
            </a:extLst>
          </p:cNvPr>
          <p:cNvSpPr txBox="1"/>
          <p:nvPr/>
        </p:nvSpPr>
        <p:spPr>
          <a:xfrm>
            <a:off x="8664639" y="1959492"/>
            <a:ext cx="2157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MJESNA REČENICA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74E1C8-E85A-2E46-817F-8E7D04D630DE}"/>
              </a:ext>
            </a:extLst>
          </p:cNvPr>
          <p:cNvSpPr txBox="1"/>
          <p:nvPr/>
        </p:nvSpPr>
        <p:spPr>
          <a:xfrm>
            <a:off x="2263839" y="364680"/>
            <a:ext cx="8558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Čime je izrečeno mjesto u prvoj, a čime u drugoj rečenici? Postavi pitanje.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193B38-5EC9-9447-B393-8BBB7388DD4E}"/>
              </a:ext>
            </a:extLst>
          </p:cNvPr>
          <p:cNvSpPr txBox="1"/>
          <p:nvPr/>
        </p:nvSpPr>
        <p:spPr>
          <a:xfrm>
            <a:off x="287395" y="1626689"/>
            <a:ext cx="5542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dirty="0"/>
              <a:t>Moram se sakriti </a:t>
            </a:r>
            <a:r>
              <a:rPr lang="en-HR" sz="2800" dirty="0">
                <a:solidFill>
                  <a:srgbClr val="009DD8"/>
                </a:solidFill>
              </a:rPr>
              <a:t>na skriveno mjesto</a:t>
            </a:r>
            <a:r>
              <a:rPr lang="en-HR" sz="28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E6299A-62BF-BD44-9EA3-3C0D92E2E993}"/>
              </a:ext>
            </a:extLst>
          </p:cNvPr>
          <p:cNvSpPr txBox="1"/>
          <p:nvPr/>
        </p:nvSpPr>
        <p:spPr>
          <a:xfrm>
            <a:off x="287395" y="3270927"/>
            <a:ext cx="710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Moram se sakriti </a:t>
            </a:r>
            <a:r>
              <a:rPr lang="en-HR" sz="2800" b="1" dirty="0">
                <a:solidFill>
                  <a:srgbClr val="009DD8"/>
                </a:solidFill>
              </a:rPr>
              <a:t>gdje</a:t>
            </a:r>
            <a:r>
              <a:rPr lang="en-HR" sz="2800" dirty="0">
                <a:solidFill>
                  <a:srgbClr val="009DD8"/>
                </a:solidFill>
              </a:rPr>
              <a:t> me nitko neće vidjeti.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126575-768F-C24F-A9FC-2EE4F0D75658}"/>
              </a:ext>
            </a:extLst>
          </p:cNvPr>
          <p:cNvSpPr txBox="1"/>
          <p:nvPr/>
        </p:nvSpPr>
        <p:spPr>
          <a:xfrm>
            <a:off x="1456841" y="2374943"/>
            <a:ext cx="4200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i="1" dirty="0"/>
              <a:t>Gdje</a:t>
            </a:r>
            <a:r>
              <a:rPr lang="en-HR" sz="2800" i="1" dirty="0"/>
              <a:t> ću se sakriti?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0F3EB5-AE0D-9A49-BA12-C5EB4B28E9D3}"/>
              </a:ext>
            </a:extLst>
          </p:cNvPr>
          <p:cNvSpPr txBox="1"/>
          <p:nvPr/>
        </p:nvSpPr>
        <p:spPr>
          <a:xfrm>
            <a:off x="3837873" y="1242461"/>
            <a:ext cx="111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9716485-8387-E140-BB74-C932C8C49622}"/>
              </a:ext>
            </a:extLst>
          </p:cNvPr>
          <p:cNvCxnSpPr/>
          <p:nvPr/>
        </p:nvCxnSpPr>
        <p:spPr>
          <a:xfrm>
            <a:off x="2811816" y="3116703"/>
            <a:ext cx="0" cy="9312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9126B5E-CEF1-0648-B2A0-33FF749E95D5}"/>
              </a:ext>
            </a:extLst>
          </p:cNvPr>
          <p:cNvSpPr/>
          <p:nvPr/>
        </p:nvSpPr>
        <p:spPr>
          <a:xfrm>
            <a:off x="2842566" y="3237863"/>
            <a:ext cx="731520" cy="68891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683D52-4A03-3940-A669-6677C25771D1}"/>
              </a:ext>
            </a:extLst>
          </p:cNvPr>
          <p:cNvSpPr txBox="1"/>
          <p:nvPr/>
        </p:nvSpPr>
        <p:spPr>
          <a:xfrm>
            <a:off x="1041170" y="2875784"/>
            <a:ext cx="438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23B1FB-D708-0E4A-B2DA-E146BA21A412}"/>
              </a:ext>
            </a:extLst>
          </p:cNvPr>
          <p:cNvSpPr txBox="1"/>
          <p:nvPr/>
        </p:nvSpPr>
        <p:spPr>
          <a:xfrm>
            <a:off x="3871454" y="2863950"/>
            <a:ext cx="438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FE7D64-B915-464D-810A-257AE08B5DB9}"/>
              </a:ext>
            </a:extLst>
          </p:cNvPr>
          <p:cNvSpPr txBox="1"/>
          <p:nvPr/>
        </p:nvSpPr>
        <p:spPr>
          <a:xfrm>
            <a:off x="8128439" y="2809025"/>
            <a:ext cx="31485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 - zavisna surečenica </a:t>
            </a:r>
            <a:r>
              <a:rPr lang="en-HR" sz="2800" dirty="0">
                <a:solidFill>
                  <a:srgbClr val="009DD8"/>
                </a:solidFill>
              </a:rPr>
              <a:t>dopunjuje glagol glavne </a:t>
            </a:r>
            <a:r>
              <a:rPr lang="en-HR" sz="2800" dirty="0"/>
              <a:t>surečenice kao </a:t>
            </a:r>
            <a:r>
              <a:rPr lang="en-HR" sz="2800" dirty="0">
                <a:solidFill>
                  <a:srgbClr val="009DD8"/>
                </a:solidFill>
              </a:rPr>
              <a:t>oznaka mjesta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25ED45-FAA1-2247-A3C7-AB32E1B8FB3C}"/>
              </a:ext>
            </a:extLst>
          </p:cNvPr>
          <p:cNvSpPr txBox="1"/>
          <p:nvPr/>
        </p:nvSpPr>
        <p:spPr>
          <a:xfrm>
            <a:off x="3943752" y="4075627"/>
            <a:ext cx="3196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z</a:t>
            </a:r>
            <a:r>
              <a:rPr lang="en-HR" sz="2800" dirty="0"/>
              <a:t>avisna surečenica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DB7FE6-D72A-FD4A-A959-6DA433690798}"/>
              </a:ext>
            </a:extLst>
          </p:cNvPr>
          <p:cNvSpPr txBox="1"/>
          <p:nvPr/>
        </p:nvSpPr>
        <p:spPr>
          <a:xfrm>
            <a:off x="100076" y="4089676"/>
            <a:ext cx="26682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v</a:t>
            </a:r>
            <a:r>
              <a:rPr lang="en-HR" sz="2800" dirty="0"/>
              <a:t>ezničke riječi: prilozi gdje, kamo, kuda…</a:t>
            </a:r>
          </a:p>
        </p:txBody>
      </p:sp>
      <p:pic>
        <p:nvPicPr>
          <p:cNvPr id="22" name="Graphic 21" descr="Arrow: Clockwise curve with solid fill">
            <a:extLst>
              <a:ext uri="{FF2B5EF4-FFF2-40B4-BE49-F238E27FC236}">
                <a16:creationId xmlns:a16="http://schemas.microsoft.com/office/drawing/2014/main" id="{993CBDC2-F990-004B-B00C-FB103194B6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263763">
            <a:off x="2508629" y="4001052"/>
            <a:ext cx="914400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43B285C-BE83-8348-B85C-16DB660CE496}"/>
              </a:ext>
            </a:extLst>
          </p:cNvPr>
          <p:cNvSpPr txBox="1"/>
          <p:nvPr/>
        </p:nvSpPr>
        <p:spPr>
          <a:xfrm>
            <a:off x="4221628" y="2886699"/>
            <a:ext cx="1690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mjesna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5" grpId="0" animBg="1"/>
      <p:bldP spid="16" grpId="0"/>
      <p:bldP spid="17" grpId="0"/>
      <p:bldP spid="18" grpId="0"/>
      <p:bldP spid="19" grpId="0"/>
      <p:bldP spid="20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23696" y="1229018"/>
            <a:ext cx="4656096" cy="459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5" y="118993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0973B1-D43E-2F47-B61F-3146585F7B14}"/>
              </a:ext>
            </a:extLst>
          </p:cNvPr>
          <p:cNvSpPr txBox="1"/>
          <p:nvPr/>
        </p:nvSpPr>
        <p:spPr>
          <a:xfrm>
            <a:off x="8789725" y="1887333"/>
            <a:ext cx="2116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VREMENSKA REČENICA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D70969-AA9E-2E41-AFE4-A151B0252951}"/>
              </a:ext>
            </a:extLst>
          </p:cNvPr>
          <p:cNvSpPr txBox="1"/>
          <p:nvPr/>
        </p:nvSpPr>
        <p:spPr>
          <a:xfrm>
            <a:off x="2263839" y="364680"/>
            <a:ext cx="8558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Čime je izrečeno vrijeme u prvoj, a čime u drugoj rečenici? Postavi pitanje.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8CB4CB-C60C-6B4A-A2E3-47CE6AE3670C}"/>
              </a:ext>
            </a:extLst>
          </p:cNvPr>
          <p:cNvSpPr txBox="1"/>
          <p:nvPr/>
        </p:nvSpPr>
        <p:spPr>
          <a:xfrm>
            <a:off x="217410" y="1625723"/>
            <a:ext cx="703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7030A0"/>
                </a:solidFill>
              </a:rPr>
              <a:t>Za vrijeme šišanja </a:t>
            </a:r>
            <a:r>
              <a:rPr lang="en-HR" sz="2800" dirty="0"/>
              <a:t>pratit ću svaki tvoj potez.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BE6CF3-C191-2F4C-9632-D0CD75597252}"/>
              </a:ext>
            </a:extLst>
          </p:cNvPr>
          <p:cNvSpPr/>
          <p:nvPr/>
        </p:nvSpPr>
        <p:spPr>
          <a:xfrm>
            <a:off x="214251" y="3353489"/>
            <a:ext cx="70454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7030A0"/>
                </a:solidFill>
                <a:latin typeface="Caveat"/>
              </a:rPr>
              <a:t>Dok</a:t>
            </a:r>
            <a:r>
              <a:rPr lang="en-US" sz="2800" b="1" dirty="0">
                <a:solidFill>
                  <a:srgbClr val="7030A0"/>
                </a:solidFill>
                <a:latin typeface="Caveat"/>
              </a:rPr>
              <a:t> </a:t>
            </a:r>
            <a:r>
              <a:rPr lang="en-US" sz="2800" dirty="0">
                <a:solidFill>
                  <a:srgbClr val="7030A0"/>
                </a:solidFill>
                <a:latin typeface="Calibri" panose="020F0502020204030204" pitchFamily="34" charset="0"/>
              </a:rPr>
              <a:t>me </a:t>
            </a:r>
            <a:r>
              <a:rPr lang="en-US" sz="2800" dirty="0" err="1">
                <a:solidFill>
                  <a:srgbClr val="7030A0"/>
                </a:solidFill>
                <a:latin typeface="Calibri" panose="020F0502020204030204" pitchFamily="34" charset="0"/>
              </a:rPr>
              <a:t>budeš</a:t>
            </a:r>
            <a:r>
              <a:rPr lang="en-US" sz="2800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Calibri" panose="020F0502020204030204" pitchFamily="34" charset="0"/>
              </a:rPr>
              <a:t>šišala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pratit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potez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C86290-9EA1-FA4D-B0A7-470BF68DAF25}"/>
              </a:ext>
            </a:extLst>
          </p:cNvPr>
          <p:cNvSpPr txBox="1"/>
          <p:nvPr/>
        </p:nvSpPr>
        <p:spPr>
          <a:xfrm>
            <a:off x="1647674" y="2343257"/>
            <a:ext cx="4895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K</a:t>
            </a:r>
            <a:r>
              <a:rPr lang="en-HR" sz="2800" b="1" i="1" dirty="0"/>
              <a:t>ad </a:t>
            </a:r>
            <a:r>
              <a:rPr lang="en-HR" sz="2800" i="1" dirty="0"/>
              <a:t>ću pratiti svaki tvoj potez?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18C47A-D2C2-B149-916D-87753E43863F}"/>
              </a:ext>
            </a:extLst>
          </p:cNvPr>
          <p:cNvSpPr txBox="1"/>
          <p:nvPr/>
        </p:nvSpPr>
        <p:spPr>
          <a:xfrm>
            <a:off x="1001143" y="2959000"/>
            <a:ext cx="368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4C7733-46A2-904D-8202-5E639557FE6B}"/>
              </a:ext>
            </a:extLst>
          </p:cNvPr>
          <p:cNvSpPr txBox="1"/>
          <p:nvPr/>
        </p:nvSpPr>
        <p:spPr>
          <a:xfrm>
            <a:off x="1288921" y="2931850"/>
            <a:ext cx="2294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vremenska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81AE86-2EF5-FF4A-A7F5-154A7D528A7E}"/>
              </a:ext>
            </a:extLst>
          </p:cNvPr>
          <p:cNvSpPr txBox="1"/>
          <p:nvPr/>
        </p:nvSpPr>
        <p:spPr>
          <a:xfrm>
            <a:off x="4566486" y="2959000"/>
            <a:ext cx="489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7751C1-5CE5-EA48-96BC-27DDC37E04F6}"/>
              </a:ext>
            </a:extLst>
          </p:cNvPr>
          <p:cNvSpPr txBox="1"/>
          <p:nvPr/>
        </p:nvSpPr>
        <p:spPr>
          <a:xfrm>
            <a:off x="1369377" y="1268219"/>
            <a:ext cx="939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C915B6-A84D-814C-A000-443933894B26}"/>
              </a:ext>
            </a:extLst>
          </p:cNvPr>
          <p:cNvSpPr txBox="1"/>
          <p:nvPr/>
        </p:nvSpPr>
        <p:spPr>
          <a:xfrm>
            <a:off x="1991095" y="3922035"/>
            <a:ext cx="3196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z</a:t>
            </a:r>
            <a:r>
              <a:rPr lang="en-HR" sz="2800" dirty="0"/>
              <a:t>avisna surečenica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CF34D1-3473-2A45-A458-BD67DA7E1C70}"/>
              </a:ext>
            </a:extLst>
          </p:cNvPr>
          <p:cNvSpPr txBox="1"/>
          <p:nvPr/>
        </p:nvSpPr>
        <p:spPr>
          <a:xfrm>
            <a:off x="345667" y="4806166"/>
            <a:ext cx="67826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v</a:t>
            </a:r>
            <a:r>
              <a:rPr lang="en-HR" sz="2800" dirty="0"/>
              <a:t>ezničke riječi: prilozi kad, dok…, veznički skupovi: tek što, prije ngo što….</a:t>
            </a:r>
          </a:p>
        </p:txBody>
      </p:sp>
      <p:pic>
        <p:nvPicPr>
          <p:cNvPr id="19" name="Graphic 18" descr="Arrow: Slight curve with solid fill">
            <a:extLst>
              <a:ext uri="{FF2B5EF4-FFF2-40B4-BE49-F238E27FC236}">
                <a16:creationId xmlns:a16="http://schemas.microsoft.com/office/drawing/2014/main" id="{E2424BDC-D9FE-484A-9E66-2F6BE59C67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3283281">
            <a:off x="303658" y="3929867"/>
            <a:ext cx="823142" cy="8231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DCEA1B1-B072-C64E-9BE2-C9F964470E05}"/>
              </a:ext>
            </a:extLst>
          </p:cNvPr>
          <p:cNvSpPr txBox="1"/>
          <p:nvPr/>
        </p:nvSpPr>
        <p:spPr>
          <a:xfrm>
            <a:off x="8128439" y="2809025"/>
            <a:ext cx="31485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 - zavisna surečenica </a:t>
            </a:r>
            <a:r>
              <a:rPr lang="en-HR" sz="2800" dirty="0">
                <a:solidFill>
                  <a:srgbClr val="7030A0"/>
                </a:solidFill>
              </a:rPr>
              <a:t>dopunjuje glagol glavne </a:t>
            </a:r>
            <a:r>
              <a:rPr lang="en-HR" sz="2800" dirty="0"/>
              <a:t>surečenice kao </a:t>
            </a:r>
            <a:r>
              <a:rPr lang="en-HR" sz="2800" dirty="0">
                <a:solidFill>
                  <a:srgbClr val="7030A0"/>
                </a:solidFill>
              </a:rPr>
              <a:t>oznaka vremena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3FC4879-0CB6-B642-9D22-9346644DCCD9}"/>
              </a:ext>
            </a:extLst>
          </p:cNvPr>
          <p:cNvCxnSpPr/>
          <p:nvPr/>
        </p:nvCxnSpPr>
        <p:spPr>
          <a:xfrm>
            <a:off x="3362179" y="3353489"/>
            <a:ext cx="0" cy="740209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7C0C8705-EAFF-4E47-A2F4-0589BD421F74}"/>
              </a:ext>
            </a:extLst>
          </p:cNvPr>
          <p:cNvSpPr/>
          <p:nvPr/>
        </p:nvSpPr>
        <p:spPr>
          <a:xfrm>
            <a:off x="197746" y="3298381"/>
            <a:ext cx="756720" cy="698383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3" grpId="0"/>
      <p:bldP spid="4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7464" y="1404793"/>
            <a:ext cx="4411462" cy="435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00126" y="12752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E48119-0FAF-1D42-B3A8-97C46491DB87}"/>
              </a:ext>
            </a:extLst>
          </p:cNvPr>
          <p:cNvSpPr txBox="1"/>
          <p:nvPr/>
        </p:nvSpPr>
        <p:spPr>
          <a:xfrm>
            <a:off x="2263839" y="364680"/>
            <a:ext cx="8558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Čime je izrečen način u prvoj, a čime u drugoj rečenici? </a:t>
            </a:r>
            <a:r>
              <a:rPr lang="en-HR" sz="2800"/>
              <a:t>Postavi pitanje.</a:t>
            </a:r>
            <a:endParaRPr lang="en-HR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B7E9C1-D838-024D-8396-3A10F05C2DE3}"/>
              </a:ext>
            </a:extLst>
          </p:cNvPr>
          <p:cNvSpPr txBox="1"/>
          <p:nvPr/>
        </p:nvSpPr>
        <p:spPr>
          <a:xfrm>
            <a:off x="8926907" y="1949934"/>
            <a:ext cx="1744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NAČINSKA REČENICA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AE90D1-95DF-CC45-A352-A6F2BE7BA8D2}"/>
              </a:ext>
            </a:extLst>
          </p:cNvPr>
          <p:cNvSpPr txBox="1"/>
          <p:nvPr/>
        </p:nvSpPr>
        <p:spPr>
          <a:xfrm>
            <a:off x="0" y="1769414"/>
            <a:ext cx="6119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</a:t>
            </a:r>
            <a:r>
              <a:rPr lang="en-HR" sz="2800" dirty="0"/>
              <a:t>šišaj me </a:t>
            </a:r>
            <a:r>
              <a:rPr lang="en-HR" sz="2800" dirty="0">
                <a:solidFill>
                  <a:srgbClr val="C00000"/>
                </a:solidFill>
              </a:rPr>
              <a:t>kao nikoga do sada</a:t>
            </a:r>
            <a:r>
              <a:rPr lang="en-HR" sz="2800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9FAE82-0A2D-6F4D-9CF6-F6B5A3ED40D4}"/>
              </a:ext>
            </a:extLst>
          </p:cNvPr>
          <p:cNvSpPr txBox="1"/>
          <p:nvPr/>
        </p:nvSpPr>
        <p:spPr>
          <a:xfrm>
            <a:off x="18879" y="3659871"/>
            <a:ext cx="5651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Ošišaj me </a:t>
            </a:r>
            <a:r>
              <a:rPr lang="en-HR" sz="2800" b="1" dirty="0">
                <a:solidFill>
                  <a:srgbClr val="C00000"/>
                </a:solidFill>
              </a:rPr>
              <a:t>kao što </a:t>
            </a:r>
            <a:r>
              <a:rPr lang="en-HR" sz="2800" dirty="0">
                <a:solidFill>
                  <a:srgbClr val="C00000"/>
                </a:solidFill>
              </a:rPr>
              <a:t>nikad nikoga nisi</a:t>
            </a:r>
            <a:r>
              <a:rPr lang="en-HR" sz="2800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0E85A6-4D17-6A47-B7CB-9CBB1BDCC659}"/>
              </a:ext>
            </a:extLst>
          </p:cNvPr>
          <p:cNvSpPr txBox="1"/>
          <p:nvPr/>
        </p:nvSpPr>
        <p:spPr>
          <a:xfrm>
            <a:off x="1955409" y="2585917"/>
            <a:ext cx="3576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K</a:t>
            </a:r>
            <a:r>
              <a:rPr lang="en-HR" sz="2800" b="1" i="1" dirty="0"/>
              <a:t>ako </a:t>
            </a:r>
            <a:r>
              <a:rPr lang="en-HR" sz="2800" i="1" dirty="0"/>
              <a:t>ćeš me ošišati?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55B028-AE1C-4B4E-9DFD-83596C5D4695}"/>
              </a:ext>
            </a:extLst>
          </p:cNvPr>
          <p:cNvSpPr txBox="1"/>
          <p:nvPr/>
        </p:nvSpPr>
        <p:spPr>
          <a:xfrm>
            <a:off x="1369377" y="1268219"/>
            <a:ext cx="939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8FD60F-25E4-3042-BA76-428F6701FA1E}"/>
              </a:ext>
            </a:extLst>
          </p:cNvPr>
          <p:cNvSpPr txBox="1"/>
          <p:nvPr/>
        </p:nvSpPr>
        <p:spPr>
          <a:xfrm>
            <a:off x="2340019" y="3205173"/>
            <a:ext cx="2368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načinska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449B00-072D-4540-9BF6-6E77FEFA6357}"/>
              </a:ext>
            </a:extLst>
          </p:cNvPr>
          <p:cNvSpPr txBox="1"/>
          <p:nvPr/>
        </p:nvSpPr>
        <p:spPr>
          <a:xfrm>
            <a:off x="2032136" y="3218224"/>
            <a:ext cx="307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97FA6B-A27A-5642-841D-754A203020A3}"/>
              </a:ext>
            </a:extLst>
          </p:cNvPr>
          <p:cNvSpPr txBox="1"/>
          <p:nvPr/>
        </p:nvSpPr>
        <p:spPr>
          <a:xfrm>
            <a:off x="485788" y="3222853"/>
            <a:ext cx="384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CD734B-C8B2-2447-86AA-5F6CF732A392}"/>
              </a:ext>
            </a:extLst>
          </p:cNvPr>
          <p:cNvSpPr txBox="1"/>
          <p:nvPr/>
        </p:nvSpPr>
        <p:spPr>
          <a:xfrm>
            <a:off x="3713189" y="4038003"/>
            <a:ext cx="3463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z</a:t>
            </a:r>
            <a:r>
              <a:rPr lang="en-HR" sz="2800" dirty="0"/>
              <a:t>avisna surečenica</a:t>
            </a:r>
          </a:p>
        </p:txBody>
      </p:sp>
      <p:pic>
        <p:nvPicPr>
          <p:cNvPr id="18" name="Graphic 17" descr="Arrow: Slight curve with solid fill">
            <a:extLst>
              <a:ext uri="{FF2B5EF4-FFF2-40B4-BE49-F238E27FC236}">
                <a16:creationId xmlns:a16="http://schemas.microsoft.com/office/drawing/2014/main" id="{8B4520C2-E9FC-6740-A922-A0A50C4668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440143">
            <a:off x="1609697" y="4122306"/>
            <a:ext cx="836565" cy="83656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2F7723F-27C4-DE4F-B20E-EFD8C9EF63B1}"/>
              </a:ext>
            </a:extLst>
          </p:cNvPr>
          <p:cNvSpPr txBox="1"/>
          <p:nvPr/>
        </p:nvSpPr>
        <p:spPr>
          <a:xfrm>
            <a:off x="2233068" y="4794315"/>
            <a:ext cx="3356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v</a:t>
            </a:r>
            <a:r>
              <a:rPr lang="en-HR" sz="2800" dirty="0"/>
              <a:t>ezničke riječi: kako, kao da, kao što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F36E55-382C-344B-9FBC-9EFCF14399A3}"/>
              </a:ext>
            </a:extLst>
          </p:cNvPr>
          <p:cNvCxnSpPr>
            <a:cxnSpLocks/>
          </p:cNvCxnSpPr>
          <p:nvPr/>
        </p:nvCxnSpPr>
        <p:spPr>
          <a:xfrm>
            <a:off x="1547446" y="3472420"/>
            <a:ext cx="0" cy="901352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CE29BD49-0118-AF43-B4A2-F922E1A1D658}"/>
              </a:ext>
            </a:extLst>
          </p:cNvPr>
          <p:cNvSpPr/>
          <p:nvPr/>
        </p:nvSpPr>
        <p:spPr>
          <a:xfrm>
            <a:off x="1538168" y="3686714"/>
            <a:ext cx="1179704" cy="523221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2224AB-7A92-D749-9E98-12CC8E416A02}"/>
              </a:ext>
            </a:extLst>
          </p:cNvPr>
          <p:cNvSpPr txBox="1"/>
          <p:nvPr/>
        </p:nvSpPr>
        <p:spPr>
          <a:xfrm>
            <a:off x="8128439" y="2809025"/>
            <a:ext cx="31485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 - zavisna surečenica </a:t>
            </a:r>
            <a:r>
              <a:rPr lang="en-HR" sz="2800" dirty="0">
                <a:solidFill>
                  <a:srgbClr val="C00000"/>
                </a:solidFill>
              </a:rPr>
              <a:t>dopunjuje glagol glavne </a:t>
            </a:r>
            <a:r>
              <a:rPr lang="en-HR" sz="2800" dirty="0"/>
              <a:t>surečenice kao </a:t>
            </a:r>
            <a:r>
              <a:rPr lang="en-HR" sz="2800" dirty="0">
                <a:solidFill>
                  <a:srgbClr val="C00000"/>
                </a:solidFill>
              </a:rPr>
              <a:t>oznaka načina</a:t>
            </a: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3" grpId="0"/>
      <p:bldP spid="4" grpId="0"/>
      <p:bldP spid="11" grpId="0"/>
      <p:bldP spid="12" grpId="0"/>
      <p:bldP spid="13" grpId="0"/>
      <p:bldP spid="14" grpId="0"/>
      <p:bldP spid="15" grpId="0"/>
      <p:bldP spid="16" grpId="0"/>
      <p:bldP spid="19" grpId="0"/>
      <p:bldP spid="23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59621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363" y="531718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15412" y="1678981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41162A-EA14-8E4A-961B-20645EAD914C}"/>
              </a:ext>
            </a:extLst>
          </p:cNvPr>
          <p:cNvSpPr txBox="1"/>
          <p:nvPr/>
        </p:nvSpPr>
        <p:spPr>
          <a:xfrm>
            <a:off x="8811350" y="2660064"/>
            <a:ext cx="18645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UPORABA VEZNIKA DOK/KAD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5A08C0-0644-234E-BAEF-7CBA2534F6D4}"/>
              </a:ext>
            </a:extLst>
          </p:cNvPr>
          <p:cNvSpPr txBox="1"/>
          <p:nvPr/>
        </p:nvSpPr>
        <p:spPr>
          <a:xfrm>
            <a:off x="2138546" y="370069"/>
            <a:ext cx="829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romotri primjere. Zašto u vremenskim rečenicama moraš razlikovati vezničke riječi dok </a:t>
            </a:r>
            <a:r>
              <a:rPr lang="en-US" sz="2800" dirty="0"/>
              <a:t>i</a:t>
            </a:r>
            <a:r>
              <a:rPr lang="en-HR" sz="2800" dirty="0"/>
              <a:t> kad(a)?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0F4BAA3-1440-6743-A780-D6394C62D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308" y="1567581"/>
            <a:ext cx="6201139" cy="131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veat"/>
              </a:rPr>
              <a:t>Dok</a:t>
            </a: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dođem na šišanje, reći ću što želim. </a:t>
            </a:r>
            <a:endParaRPr kumimoji="0" lang="en-HR" altLang="en-HR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veat"/>
              </a:rPr>
              <a:t>Kad</a:t>
            </a:r>
            <a:r>
              <a:rPr kumimoji="0" lang="en-HR" altLang="en-HR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dođem na šišanje, reći ću što želim.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BE1CD0-FA40-DF41-A333-949C22777A60}"/>
              </a:ext>
            </a:extLst>
          </p:cNvPr>
          <p:cNvSpPr/>
          <p:nvPr/>
        </p:nvSpPr>
        <p:spPr>
          <a:xfrm>
            <a:off x="201308" y="3593633"/>
            <a:ext cx="4738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R" altLang="en-HR" sz="2800" dirty="0">
                <a:solidFill>
                  <a:srgbClr val="FF0000"/>
                </a:solidFill>
                <a:latin typeface="Caveat"/>
              </a:rPr>
              <a:t>Dok </a:t>
            </a:r>
            <a:r>
              <a:rPr lang="en-HR" alt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se budem šišao, pjevat ću. 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0BABAB-C102-EE48-9E78-7E0FEC642846}"/>
              </a:ext>
            </a:extLst>
          </p:cNvPr>
          <p:cNvSpPr/>
          <p:nvPr/>
        </p:nvSpPr>
        <p:spPr>
          <a:xfrm>
            <a:off x="226870" y="428556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HR" altLang="en-HR" sz="2800" dirty="0">
                <a:solidFill>
                  <a:srgbClr val="FF0000"/>
                </a:solidFill>
                <a:latin typeface="Caveat"/>
              </a:rPr>
              <a:t>Kad </a:t>
            </a:r>
            <a:r>
              <a:rPr lang="en-HR" alt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se budem šišao, pjevat ću.</a:t>
            </a:r>
            <a:r>
              <a:rPr lang="en-HR" altLang="en-HR" sz="2800" dirty="0">
                <a:solidFill>
                  <a:srgbClr val="000000"/>
                </a:solidFill>
              </a:rPr>
              <a:t>        </a:t>
            </a:r>
            <a:endParaRPr lang="en-HR" altLang="en-HR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3B6AA3-6DFC-F744-AC63-5E61DD71B5FD}"/>
              </a:ext>
            </a:extLst>
          </p:cNvPr>
          <p:cNvSpPr/>
          <p:nvPr/>
        </p:nvSpPr>
        <p:spPr>
          <a:xfrm>
            <a:off x="4191890" y="2930485"/>
            <a:ext cx="2746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HR" alt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– prijevremenost </a:t>
            </a:r>
            <a:endParaRPr lang="en-HR" altLang="en-HR" sz="2800" dirty="0"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2D7B0-BFE3-BB41-B4E8-91EED80A998A}"/>
              </a:ext>
            </a:extLst>
          </p:cNvPr>
          <p:cNvSpPr/>
          <p:nvPr/>
        </p:nvSpPr>
        <p:spPr>
          <a:xfrm>
            <a:off x="4254416" y="4999882"/>
            <a:ext cx="2611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HR" alt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– istovremenost </a:t>
            </a:r>
            <a:endParaRPr lang="en-HR" altLang="en-HR" sz="2800" dirty="0">
              <a:latin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D0A7ED-BEFC-6440-960C-CB1DDAEF5481}"/>
              </a:ext>
            </a:extLst>
          </p:cNvPr>
          <p:cNvCxnSpPr>
            <a:cxnSpLocks/>
          </p:cNvCxnSpPr>
          <p:nvPr/>
        </p:nvCxnSpPr>
        <p:spPr>
          <a:xfrm>
            <a:off x="226870" y="2006889"/>
            <a:ext cx="687530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9" grpId="0" build="p"/>
      <p:bldP spid="11" grpId="0" build="p"/>
      <p:bldP spid="12" grpId="0"/>
      <p:bldP spid="1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611</Words>
  <Application>Microsoft Macintosh PowerPoint</Application>
  <PresentationFormat>Widescreen</PresentationFormat>
  <Paragraphs>99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2021-05-09T17:47:28Z</dcterms:modified>
</cp:coreProperties>
</file>